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5" r:id="rId2"/>
  </p:sldMasterIdLst>
  <p:notesMasterIdLst>
    <p:notesMasterId r:id="rId4"/>
  </p:notesMasterIdLst>
  <p:handoutMasterIdLst>
    <p:handoutMasterId r:id="rId5"/>
  </p:handoutMasterIdLst>
  <p:sldIdLst>
    <p:sldId id="709" r:id="rId3"/>
  </p:sldIdLst>
  <p:sldSz cx="12192000" cy="6858000"/>
  <p:notesSz cx="6797675" cy="9926638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/>
        </p14:section>
        <p14:section name="Введение" id="{4A7299C1-ADB2-1F40-A88C-0F750A6A1556}">
          <p14:sldIdLst>
            <p14:sldId id="709"/>
          </p14:sldIdLst>
        </p14:section>
      </p14:sectionLst>
    </p:ext>
    <p:ext uri="{EFAFB233-063F-42B5-8137-9DF3F51BA10A}">
      <p15:sldGuideLst xmlns:p15="http://schemas.microsoft.com/office/powerpoint/2012/main">
        <p15:guide id="3" pos="2216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7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Русанов Владимир Николаевич" initials="РВН" lastIdx="0" clrIdx="6"/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C"/>
    <a:srgbClr val="D52B1E"/>
    <a:srgbClr val="C0E498"/>
    <a:srgbClr val="9CD45E"/>
    <a:srgbClr val="D7603A"/>
    <a:srgbClr val="EDF2F9"/>
    <a:srgbClr val="F2F2F2"/>
    <a:srgbClr val="D9E7F0"/>
    <a:srgbClr val="DCE6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7" autoAdjust="0"/>
    <p:restoredTop sz="95657" autoAdjust="0"/>
  </p:normalViewPr>
  <p:slideViewPr>
    <p:cSldViewPr>
      <p:cViewPr>
        <p:scale>
          <a:sx n="100" d="100"/>
          <a:sy n="100" d="100"/>
        </p:scale>
        <p:origin x="1176" y="576"/>
      </p:cViewPr>
      <p:guideLst>
        <p:guide pos="2216"/>
        <p:guide pos="529"/>
        <p:guide orient="horz" pos="28"/>
        <p:guide orient="horz" pos="2795"/>
        <p:guide orient="horz" pos="2750"/>
        <p:guide orient="horz" pos="1706"/>
        <p:guide orient="horz" pos="1797"/>
        <p:guide orient="horz" pos="3249"/>
        <p:guide orient="horz" pos="1570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24.05.2024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1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1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2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1640835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332656"/>
            <a:ext cx="1338144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5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8694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85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11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47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221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7881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618630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26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3327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7970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776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288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465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90768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310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68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3317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1301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594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3060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92755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06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47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18519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1439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0626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625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70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910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9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3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8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6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88964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image" Target="../media/image9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8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332656"/>
            <a:ext cx="1144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1403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3503712" y="393666"/>
            <a:ext cx="8688288" cy="299030"/>
          </a:xfrm>
        </p:spPr>
        <p:txBody>
          <a:bodyPr/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1800" dirty="0"/>
              <a:t>23.05.2024 Несчастный случай со сторонним лицом в филиале «Калугаэнерго»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6475" y="1059369"/>
            <a:ext cx="7290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23.05.2024 при выполнении дорожных работ работником дорожно-ремонтной организации на автомобиле МАЗ при движении с поднятым кузовом допущено приближение на недопустимое расстояние к проводам ВЛ 10кВ №10 ПС Бабынино, что привело к ее замыканию на землю (без обрыва проводов). Водитель получил смертельную электротравму.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</a:rPr>
              <a:t>Габарит от поверхности земли до проводов ВЛ соответствует нормативным значениям. Диспетчерские наименования ВЛ, знаки безопасности, в т.ч. «Охранная зона ВЛ»  в наличии.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7D6D7E-A975-4D20-86BF-76114BC781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98" y="764744"/>
            <a:ext cx="360000" cy="360000"/>
          </a:xfrm>
          <a:prstGeom prst="rect">
            <a:avLst/>
          </a:prstGeom>
        </p:spPr>
      </p:pic>
      <p:sp>
        <p:nvSpPr>
          <p:cNvPr id="14" name="Текст 15">
            <a:extLst>
              <a:ext uri="{FF2B5EF4-FFF2-40B4-BE49-F238E27FC236}">
                <a16:creationId xmlns:a16="http://schemas.microsoft.com/office/drawing/2014/main" id="{238D604B-A4C0-4F59-92BA-C8CBF00D8B78}"/>
              </a:ext>
            </a:extLst>
          </p:cNvPr>
          <p:cNvSpPr txBox="1">
            <a:spLocks/>
          </p:cNvSpPr>
          <p:nvPr/>
        </p:nvSpPr>
        <p:spPr>
          <a:xfrm>
            <a:off x="4655840" y="804968"/>
            <a:ext cx="2016025" cy="29903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1pPr>
            <a:lvl2pPr marL="180970" marR="0" indent="-18097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5B9C"/>
                </a:solidFill>
                <a:latin typeface="+mj-lt"/>
              </a:rPr>
              <a:t>ОБСТОЯТЕЛЬСТВА</a:t>
            </a:r>
          </a:p>
        </p:txBody>
      </p:sp>
      <p:sp>
        <p:nvSpPr>
          <p:cNvPr id="3" name="AutoShape 2" descr="D:\Documents\!!!_%D0%9F%D1%80%D0%BE%D0%B8%D1%81%D1%88%D0%B5%D1%81%D1%82%D0%B2%D0%B8%D1%8F\%D0%BD%D0%B5%D1%81%D1%87%D0%B0%D1%81%D1%82%D0%BD%D1%8B%D0%B5 %D1%81%D0%BB%D1%83%D1%87%D0%B0%D0%B8\2024\01_%D0%92%D0%BB%D0%B0%D0%B4%D0%B8%D0%BC%D0%B8%D1%80 %D0%94%D0%A2%D0%9F\%D1%84%D0%BE%D1%82%D0%BE\photo_5269321932254336326_y.jpg">
            <a:extLst>
              <a:ext uri="{FF2B5EF4-FFF2-40B4-BE49-F238E27FC236}">
                <a16:creationId xmlns:a16="http://schemas.microsoft.com/office/drawing/2014/main" id="{5075FBBF-66DB-4B17-AC2E-7F39DEAA7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78708" y="269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60" name="Текст 15">
            <a:extLst>
              <a:ext uri="{FF2B5EF4-FFF2-40B4-BE49-F238E27FC236}">
                <a16:creationId xmlns:a16="http://schemas.microsoft.com/office/drawing/2014/main" id="{E0F324D2-AD83-4770-8258-59E8DDAA542B}"/>
              </a:ext>
            </a:extLst>
          </p:cNvPr>
          <p:cNvSpPr txBox="1">
            <a:spLocks/>
          </p:cNvSpPr>
          <p:nvPr/>
        </p:nvSpPr>
        <p:spPr>
          <a:xfrm>
            <a:off x="4638548" y="3381334"/>
            <a:ext cx="2300329" cy="2818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indent="0" defTabSz="91437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b="0">
                <a:solidFill>
                  <a:srgbClr val="005B9C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0" marR="0" indent="-180970" defTabSz="914377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>
                <a:ea typeface="PF Din Text Cond Pro" charset="0"/>
                <a:cs typeface="PF Din Text Cond Pro" charset="0"/>
              </a:defRPr>
            </a:lvl2pPr>
            <a:lvl3pPr marL="350830" indent="-169858" defTabSz="91437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ea typeface="PF Din Text Cond Pro" charset="0"/>
                <a:cs typeface="PF Din Text Cond Pro" charset="0"/>
              </a:defRPr>
            </a:lvl3pPr>
            <a:lvl4pPr marL="1600160" indent="-228594" defTabSz="914377">
              <a:spcBef>
                <a:spcPct val="20000"/>
              </a:spcBef>
              <a:buFont typeface="Arial" pitchFamily="34" charset="0"/>
              <a:buChar char="–"/>
            </a:lvl4pPr>
            <a:lvl5pPr marL="2057349" indent="-228594" defTabSz="914377">
              <a:spcBef>
                <a:spcPct val="20000"/>
              </a:spcBef>
              <a:buFont typeface="Arial" pitchFamily="34" charset="0"/>
              <a:buChar char="»"/>
            </a:lvl5pPr>
            <a:lvl6pPr marL="2514537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4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98" y="2662838"/>
            <a:ext cx="360000" cy="360000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96" y="4437063"/>
            <a:ext cx="348219" cy="348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2758" y="2674797"/>
            <a:ext cx="2691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+mj-lt"/>
              </a:rPr>
              <a:t>ПРЕДВАРИТЕЛЬНЫЕ ПРИЧИНЫ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1015" y="2998026"/>
            <a:ext cx="7290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PF Din Text Cond Pro Light" panose="02000000000000000000" pitchFamily="2" charset="0"/>
              <a:buChar char="×"/>
            </a:pPr>
            <a:r>
              <a:rPr lang="ru-RU" sz="1600" dirty="0">
                <a:solidFill>
                  <a:srgbClr val="C00000"/>
                </a:solidFill>
              </a:rPr>
              <a:t>Нарушение пострадавшим требований Правил установления охранных зон объектов электросетевого хозяйства и особых условий использования земельных участков, расположенных в границах таких зон, в части проведения несанкционированных разгрузочных работ в охранной зоне ВЛ 10 </a:t>
            </a:r>
            <a:r>
              <a:rPr lang="ru-RU" sz="1600" dirty="0" err="1">
                <a:solidFill>
                  <a:srgbClr val="C00000"/>
                </a:solidFill>
              </a:rPr>
              <a:t>кВ</a:t>
            </a:r>
            <a:r>
              <a:rPr lang="ru-RU" sz="1600" dirty="0">
                <a:solidFill>
                  <a:srgbClr val="C00000"/>
                </a:solidFill>
              </a:rPr>
              <a:t>, находящейся под рабочим напряжением.</a:t>
            </a:r>
          </a:p>
          <a:p>
            <a:pPr marL="285750" lvl="0" indent="-285750" algn="just">
              <a:buFont typeface="PF Din Text Cond Pro Light" panose="02000000000000000000" pitchFamily="2" charset="0"/>
              <a:buChar char="×"/>
            </a:pPr>
            <a:r>
              <a:rPr lang="ru-RU" sz="1600" dirty="0">
                <a:solidFill>
                  <a:srgbClr val="C00000"/>
                </a:solidFill>
              </a:rPr>
              <a:t>Личная неосторожность пострадавшего.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C5D57A9-8A3C-478A-B436-5E5EBCCF2685}"/>
              </a:ext>
            </a:extLst>
          </p:cNvPr>
          <p:cNvSpPr txBox="1">
            <a:spLocks/>
          </p:cNvSpPr>
          <p:nvPr/>
        </p:nvSpPr>
        <p:spPr>
          <a:xfrm>
            <a:off x="4655840" y="4451178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МЕРЫ И МЕРОПРИЯТИЯ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61AF8C-B0E8-445A-8FDA-335C4854C651}"/>
              </a:ext>
            </a:extLst>
          </p:cNvPr>
          <p:cNvSpPr/>
          <p:nvPr/>
        </p:nvSpPr>
        <p:spPr>
          <a:xfrm>
            <a:off x="4541015" y="4696771"/>
            <a:ext cx="7290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Размещение в СМИ информации об опасности производства несанкционированных работ в электроустановках, недопустимости нарушений требований Постановления Правительства РФ от 24.02.2009 №160.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Распространение в автопредприятиях, автошколах, подразделениях ГИБДД, в пунктах проведения инструментального контроля и техосмотра автотранспортных средств полиграфической продукции о мерах безопасности при проведении погрузочно-разгрузочных работ в охранных зонах ЛЭП, о наличии опасности приближения к проводам ВЛ.</a:t>
            </a:r>
          </a:p>
        </p:txBody>
      </p:sp>
      <p:pic>
        <p:nvPicPr>
          <p:cNvPr id="1026" name="Picture 2" descr="20240523_1356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5" y="908815"/>
            <a:ext cx="1905134" cy="25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flipV="1">
            <a:off x="2339977" y="-1236808"/>
            <a:ext cx="6130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20240523_2032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78" y="912923"/>
            <a:ext cx="1927705" cy="29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240523_20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" y="3454213"/>
            <a:ext cx="1898324" cy="29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 flipV="1">
            <a:off x="5608496" y="2261333"/>
            <a:ext cx="58192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" descr="IMG-20240523-WA00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78" y="3816888"/>
            <a:ext cx="1927705" cy="25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E6C1C3E-6890-4251-B4AE-3811A75547F6}"/>
              </a:ext>
            </a:extLst>
          </p:cNvPr>
          <p:cNvSpPr/>
          <p:nvPr/>
        </p:nvSpPr>
        <p:spPr>
          <a:xfrm>
            <a:off x="1343472" y="5553451"/>
            <a:ext cx="589762" cy="371452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7,7 м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AA16832-F7A1-4A15-B100-FD8CA1DADCF3}"/>
              </a:ext>
            </a:extLst>
          </p:cNvPr>
          <p:cNvSpPr/>
          <p:nvPr/>
        </p:nvSpPr>
        <p:spPr>
          <a:xfrm>
            <a:off x="797886" y="4871528"/>
            <a:ext cx="864097" cy="310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ln>
                <a:solidFill>
                  <a:schemeClr val="accent3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7B9D29F-3B48-44D7-AC46-DDBD8A7D7CAB}"/>
              </a:ext>
            </a:extLst>
          </p:cNvPr>
          <p:cNvCxnSpPr>
            <a:cxnSpLocks/>
          </p:cNvCxnSpPr>
          <p:nvPr/>
        </p:nvCxnSpPr>
        <p:spPr>
          <a:xfrm>
            <a:off x="1343472" y="5181540"/>
            <a:ext cx="216024" cy="3719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56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1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18447</TotalTime>
  <Words>205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FSK</vt:lpstr>
      <vt:lpstr>1_FSK</vt:lpstr>
      <vt:lpstr>23.05.2024 Несчастный случай со сторонним лицом в филиале «Калугаэнерго»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Кудрявцев Алексей Вячеславович</cp:lastModifiedBy>
  <cp:revision>1033</cp:revision>
  <cp:lastPrinted>2022-06-13T08:35:52Z</cp:lastPrinted>
  <dcterms:created xsi:type="dcterms:W3CDTF">2021-05-11T08:59:45Z</dcterms:created>
  <dcterms:modified xsi:type="dcterms:W3CDTF">2024-05-24T08:43:43Z</dcterms:modified>
</cp:coreProperties>
</file>